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kcd.com/1897/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top25/archive/2020/2020_cwe_top25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59d2ce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59d2ce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959d2ce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959d2ce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59d2ced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59d2ced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59d2ced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959d2ced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9d2ce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9d2ce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9d2ce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9d2ce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959d2ced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959d2ced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https://xkcd.com/1897/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6cbd13de4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6cbd13de4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cbd13de49_0_7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6cbd13de4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6cbd13de49_0_8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6cbd13de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6cbd13de49_0_9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6cbd13de4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6cbd13de49_0_1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6cbd13de4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cbd13de49_0_10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6cbd13de4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6cbd13de49_0_1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6cbd13de4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cbd13de49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6cbd13de4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6cbd13de49_0_12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6cbd13de4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 - Optional">
  <p:cSld name="ONE_COLUMN_TEXT_1_1">
    <p:bg>
      <p:bgPr>
        <a:solidFill>
          <a:srgbClr val="A4C2F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Computer Science 161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Fall 2022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5.png"/><Relationship Id="rId13" Type="http://schemas.openxmlformats.org/officeDocument/2006/relationships/image" Target="../media/image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cwe.mitre.org/data/definitions/352.html" TargetMode="External"/><Relationship Id="rId10" Type="http://schemas.openxmlformats.org/officeDocument/2006/relationships/hyperlink" Target="https://cwe.mitre.org/data/definitions/416.html" TargetMode="External"/><Relationship Id="rId13" Type="http://schemas.openxmlformats.org/officeDocument/2006/relationships/hyperlink" Target="https://cwe.mitre.org/data/definitions/190.html" TargetMode="External"/><Relationship Id="rId12" Type="http://schemas.openxmlformats.org/officeDocument/2006/relationships/hyperlink" Target="https://cwe.mitre.org/data/definitions/78.html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we.mitre.org/data/definitions/79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5" Type="http://schemas.openxmlformats.org/officeDocument/2006/relationships/hyperlink" Target="https://cwe.mitre.org/data/definitions/476.html" TargetMode="External"/><Relationship Id="rId14" Type="http://schemas.openxmlformats.org/officeDocument/2006/relationships/hyperlink" Target="https://cwe.mitre.org/data/definitions/22.html" TargetMode="External"/><Relationship Id="rId17" Type="http://schemas.openxmlformats.org/officeDocument/2006/relationships/hyperlink" Target="https://cwe.mitre.org/data/definitions/434.html" TargetMode="External"/><Relationship Id="rId16" Type="http://schemas.openxmlformats.org/officeDocument/2006/relationships/hyperlink" Target="https://cwe.mitre.org/data/definitions/287.html" TargetMode="External"/><Relationship Id="rId5" Type="http://schemas.openxmlformats.org/officeDocument/2006/relationships/hyperlink" Target="https://cwe.mitre.org/data/definitions/20.html" TargetMode="External"/><Relationship Id="rId19" Type="http://schemas.openxmlformats.org/officeDocument/2006/relationships/hyperlink" Target="https://cwe.mitre.org/data/definitions/94.html" TargetMode="External"/><Relationship Id="rId6" Type="http://schemas.openxmlformats.org/officeDocument/2006/relationships/hyperlink" Target="https://cwe.mitre.org/data/definitions/125.html" TargetMode="External"/><Relationship Id="rId18" Type="http://schemas.openxmlformats.org/officeDocument/2006/relationships/hyperlink" Target="https://cwe.mitre.org/data/definitions/732.html" TargetMode="External"/><Relationship Id="rId7" Type="http://schemas.openxmlformats.org/officeDocument/2006/relationships/hyperlink" Target="https://cwe.mitre.org/data/definitions/119.html" TargetMode="External"/><Relationship Id="rId8" Type="http://schemas.openxmlformats.org/officeDocument/2006/relationships/hyperlink" Target="https://cwe.mitre.org/data/definitions/89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and CAPTCHAs</a:t>
            </a:r>
            <a:endParaRPr/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Client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descr="Chrome Logo, Chrome Symbol, Meaning, History and Evolution" id="139" name="Google Shape;13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refox - Wikipedia" id="140" name="Google Shape;14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icrosoft Edge - Wikipedia" id="141" name="Google Shape;14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rave Browser Review: Can it Topple Chrome and Safari? - Crypto Radar" id="142" name="Google Shape;14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Web Server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Nginx logo.svg - Wikimedia Commons" id="146" name="Google Shape;146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IS - The Process Cannot Access the File Because it is Being Used by Another Process - Scott Brady" id="147" name="Google Shape;147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Database Server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descr="MySQL Logo - PNG e Vetor - Download de Logo" id="150" name="Google Shape;150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ostgreSQL - Wikipedia, la enciclopedia libre" id="151" name="Google Shape;15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icrosoft SQL server Logo PNG Transparent &amp; SVG Vector - Freebie Supply" id="152" name="Google Shape;15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HTTP</a:t>
              </a:r>
              <a:endParaRPr b="1" sz="1000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SQL (usually)</a:t>
              </a:r>
              <a:endParaRPr b="1" sz="1000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we will cover SQL databases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= Structured Query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database has a number of 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table has a predefined structure, so it has columns for each field and rows for each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server manages access and storage of these databases</a:t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Structured Query Language</a:t>
            </a:r>
            <a:r>
              <a:rPr lang="en"/>
              <a:t> (</a:t>
            </a:r>
            <a:r>
              <a:rPr b="1" lang="en"/>
              <a:t>SQL</a:t>
            </a:r>
            <a:r>
              <a:rPr lang="en"/>
              <a:t>): The language used to interact with and manage data stored in a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Defined by the International Organization for Standardization (ISO) and implemented by many SQL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SQL servers are ACID (atomicity, consistency, isolation, and durability)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ensures that the database will never store a partial operation, return an invalid state, or be vulnerable to race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programming language, rather than imperative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Declarative: Use code to define the result you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Imperative: Use code to define exactly what to do (e.g. C, Python, Go)</a:t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/>
          <p:nvPr>
            <p:ph idx="4294967295" type="body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/>
                <a:gridCol w="5891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19" name="Google Shape;219;p31"/>
          <p:cNvSpPr txBox="1"/>
          <p:nvPr>
            <p:ph idx="4294967295" type="body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278300" y="29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66675"/>
                <a:gridCol w="1148375"/>
              </a:tblGrid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86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229" name="Google Shape;229;p32"/>
          <p:cNvSpPr txBox="1"/>
          <p:nvPr>
            <p:ph idx="4294967295" type="body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'CS', '161' FROM bots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46" name="Google Shape;246;p34"/>
          <p:cNvSpPr txBox="1"/>
          <p:nvPr>
            <p:ph idx="4294967295" type="body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56" name="Google Shape;256;p35"/>
          <p:cNvSpPr txBox="1"/>
          <p:nvPr>
            <p:ph idx="4294967295" type="body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/>
              </a:tblGrid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76" name="Google Shape;276;p37"/>
          <p:cNvSpPr txBox="1"/>
          <p:nvPr>
            <p:ph idx="4294967295" type="body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INSERT INTO items VALUES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(5, 'luna', 'naps', 7)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94" name="Google Shape;294;p3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9"/>
          <p:cNvSpPr txBox="1"/>
          <p:nvPr>
            <p:ph idx="4294967295" type="body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rect b="b" l="l" r="r" t="t"/>
              <a:pathLst>
                <a:path extrusionOk="0" h="37756" w="230911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b="1" sz="1200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13" name="Google Shape;313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1"/>
          <p:cNvSpPr txBox="1"/>
          <p:nvPr>
            <p:ph idx="4294967295" type="body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 Defenses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Templates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creates the HTML based on a template and automatically handles all sanitization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 (two dashes) is used for single-line comments (like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in Python 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/>
              <a:t> in 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Semicolons separate different statements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Returns a single column with a row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/>
              <a:t> </a:t>
            </a:r>
            <a:r>
              <a:rPr b="1" lang="en"/>
              <a:t>only if</a:t>
            </a:r>
            <a:r>
              <a:rPr lang="en"/>
              <a:t> there already exists a row with ID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really complicated, but you only need to know the basics for this class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SQL injection</a:t>
            </a:r>
            <a:r>
              <a:rPr lang="en"/>
              <a:t> (</a:t>
            </a:r>
            <a:r>
              <a:rPr b="1" lang="en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Exploits of a Mom</a:t>
            </a:r>
            <a:endParaRPr/>
          </a:p>
        </p:txBody>
      </p:sp>
      <p:sp>
        <p:nvSpPr>
          <p:cNvPr id="441" name="Google Shape;4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Exploits of a Mom" id="442" name="Google Shape;442;p52" title="Her daughter is named Help I'm trapped in a driver's license factory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687925"/>
            <a:ext cx="63436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Roadside SQLi</a:t>
            </a:r>
            <a:endParaRPr/>
          </a:p>
        </p:txBody>
      </p:sp>
      <p:sp>
        <p:nvSpPr>
          <p:cNvPr id="448" name="Google Shape;4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88" y="1148375"/>
            <a:ext cx="5326833" cy="39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i="1" lang="en"/>
              <a:t>annoying</a:t>
            </a:r>
            <a:r>
              <a:rPr lang="en"/>
              <a:t>, but vulnerabilities are still exploitable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b="0" l="0" r="0"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Clickjacking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Input sanitization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#1: Disallow special characters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#2: Escape special characters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XSS, SQL injection relies on certain characters that are interpreted specially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SQL allows special characters to be escaped with backslash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/>
              <a:t>) to be treated as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Difficult to build a good escaper that handles all edge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should </a:t>
            </a:r>
            <a:r>
              <a:rPr i="1" lang="en"/>
              <a:t>never</a:t>
            </a:r>
            <a:r>
              <a:rPr lang="en"/>
              <a:t> try to build one yourself!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as a defense-in-depth measure</a:t>
            </a:r>
            <a:endParaRPr/>
          </a:p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524325"/>
            <a:ext cx="6703200" cy="141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Prepared statements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represented as a question mark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) when writing SQL statements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Instead of trying to escape characters before parsing, parse the SQL first, then insert the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parser encounters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, it fixes it as a single node in the syntax tree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parsing, only </a:t>
            </a:r>
            <a:r>
              <a:rPr i="1" lang="en"/>
              <a:t>then</a:t>
            </a:r>
            <a:r>
              <a:rPr lang="en"/>
              <a:t>, it inserts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untrusted input never has a chance to be parsed, only ever treated as data</a:t>
            </a:r>
            <a:endParaRPr/>
          </a:p>
        </p:txBody>
      </p:sp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Biggest downside to prepared statements: Not part of the SQL standard!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Instead, SQL drivers rely on the actual SQL implementation (e.g. MySQL, PostgreSQL, etc.) to implement prepared statements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rely on the API to correctly convert the prepared statement into implementation-specific protocol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Again: Consider human factors!</a:t>
            </a:r>
            <a:endParaRPr/>
          </a:p>
        </p:txBody>
      </p:sp>
      <p:sp>
        <p:nvSpPr>
          <p:cNvPr id="488" name="Google Shape;48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Untrusted data being treated incorrectly is not a SQL-specific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happen in other languages too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function in 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takes a string as input, spawns a shell, and executes the string input as a command in the shell</a:t>
            </a:r>
            <a:endParaRPr/>
          </a:p>
        </p:txBody>
      </p:sp>
      <p:sp>
        <p:nvSpPr>
          <p:cNvPr id="501" name="Google Shape;50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Input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before, this is hard to implement and difficult to get 100% correct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Use safe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general, remember the KISS principle: Keep It Simple, Stupid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, executing a shell to execute a command is too powerful!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Instead,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, which directly executes the program with arguments </a:t>
            </a:r>
            <a:r>
              <a:rPr b="1" lang="en"/>
              <a:t>without parsing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programming languages have safe APIs that should be use instead of parsing untrusted input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(unsafe) and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 (safe) in 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/>
              <a:t> (unsafe) and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/>
              <a:t> (safe) in Python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/>
              <a:t> (safe) in Go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only has the safe version!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Say it with me: Consider human factors!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Phishing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CAPTCHA</a:t>
            </a:r>
            <a:r>
              <a:rPr lang="en"/>
              <a:t>: A challenge that is easy for a human to solve, but hard for a computer to solve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“Completely Automated Public Turing test to tell Computers and Humans Apart”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called a “reverse Turing test”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distinguish web requests made by humans and web requests made by robots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Administer a CAPTCHA, and if it passes, assume that the user is human and allow access</a:t>
            </a:r>
            <a:endParaRPr/>
          </a:p>
        </p:txBody>
      </p:sp>
      <p:sp>
        <p:nvSpPr>
          <p:cNvPr id="555" name="Google Shape;55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76400"/>
            <a:ext cx="37719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364550" y="4413650"/>
            <a:ext cx="35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</a:t>
            </a:r>
            <a:r>
              <a:rPr lang="en"/>
              <a:t>: Modern CAPTCHAs are used to train machine learning algorithms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7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/>
          <p:nvPr>
            <p:ph idx="1" type="body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i="1" lang="en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7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Outsourcing attack: Pay humans to solve CAPTCHAs for you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only verify that there is a human in the loop; everything else can be automated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costs a few cents per CAPTCHA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end up just distinguishing which attackers are willing to spend money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Security is economics!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7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Bonus Slides: SQL Injection Demo</a:t>
            </a:r>
            <a:endParaRPr/>
          </a:p>
        </p:txBody>
      </p:sp>
      <p:sp>
        <p:nvSpPr>
          <p:cNvPr id="620" name="Google Shape;62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6" name="Google Shape;626;p75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5" name="Google Shape;635;p76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6"/>
          <p:cNvSpPr txBox="1"/>
          <p:nvPr/>
        </p:nvSpPr>
        <p:spPr>
          <a:xfrm>
            <a:off x="280050" y="40228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7"/>
          <p:cNvSpPr txBox="1"/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46" name="Google Shape;64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8"/>
          <p:cNvSpPr txBox="1"/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54" name="Google Shape;65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9"/>
          <p:cNvSpPr txBox="1"/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/>
        </p:nvSpPr>
        <p:spPr>
          <a:xfrm>
            <a:off x="280050" y="39466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/>
        </p:nvSpPr>
        <p:spPr>
          <a:xfrm>
            <a:off x="280050" y="11506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8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1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8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sessionToken =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=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8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4: ???   step 5: profit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17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/>
                <a:gridCol w="779400"/>
                <a:gridCol w="5653200"/>
                <a:gridCol w="746075"/>
              </a:tblGrid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Score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[8]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[9]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[10]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b="1" lang="en"/>
              <a:t>store and retrieve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